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76" r:id="rId8"/>
    <p:sldId id="263" r:id="rId9"/>
    <p:sldId id="275" r:id="rId10"/>
    <p:sldId id="290" r:id="rId11"/>
    <p:sldId id="291" r:id="rId12"/>
    <p:sldId id="292" r:id="rId13"/>
    <p:sldId id="293" r:id="rId14"/>
    <p:sldId id="294" r:id="rId15"/>
    <p:sldId id="295" r:id="rId16"/>
    <p:sldId id="296" r:id="rId17"/>
    <p:sldId id="265" r:id="rId18"/>
    <p:sldId id="266" r:id="rId19"/>
    <p:sldId id="267" r:id="rId20"/>
    <p:sldId id="268" r:id="rId21"/>
    <p:sldId id="269" r:id="rId22"/>
    <p:sldId id="270" r:id="rId23"/>
    <p:sldId id="271" r:id="rId24"/>
    <p:sldId id="272" r:id="rId25"/>
    <p:sldId id="273" r:id="rId26"/>
    <p:sldId id="274" r:id="rId27"/>
    <p:sldId id="277" r:id="rId28"/>
    <p:sldId id="278" r:id="rId29"/>
    <p:sldId id="279" r:id="rId30"/>
    <p:sldId id="280" r:id="rId31"/>
    <p:sldId id="281" r:id="rId32"/>
    <p:sldId id="282" r:id="rId33"/>
    <p:sldId id="285" r:id="rId34"/>
    <p:sldId id="286" r:id="rId35"/>
    <p:sldId id="287" r:id="rId36"/>
    <p:sldId id="288" r:id="rId37"/>
    <p:sldId id="289" r:id="rId38"/>
    <p:sldId id="299" r:id="rId39"/>
    <p:sldId id="297" r:id="rId40"/>
    <p:sldId id="298"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7453FFC6-B36F-4EEE-9DDD-0D4E61276409}"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1028811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453FFC6-B36F-4EEE-9DDD-0D4E61276409}"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1193145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453FFC6-B36F-4EEE-9DDD-0D4E61276409}"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1666845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453FFC6-B36F-4EEE-9DDD-0D4E61276409}"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2482078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7453FFC6-B36F-4EEE-9DDD-0D4E61276409}"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63804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7453FFC6-B36F-4EEE-9DDD-0D4E61276409}"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2661737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7453FFC6-B36F-4EEE-9DDD-0D4E61276409}"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3669858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7453FFC6-B36F-4EEE-9DDD-0D4E61276409}"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2870904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453FFC6-B36F-4EEE-9DDD-0D4E61276409}"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3164878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7453FFC6-B36F-4EEE-9DDD-0D4E61276409}"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263943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7453FFC6-B36F-4EEE-9DDD-0D4E61276409}"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26E612D-C6A8-45A7-9ACB-CA3E8D7E29C9}" type="slidenum">
              <a:rPr lang="ru-RU" smtClean="0"/>
              <a:t>‹#›</a:t>
            </a:fld>
            <a:endParaRPr lang="ru-RU"/>
          </a:p>
        </p:txBody>
      </p:sp>
    </p:spTree>
    <p:extLst>
      <p:ext uri="{BB962C8B-B14F-4D97-AF65-F5344CB8AC3E}">
        <p14:creationId xmlns:p14="http://schemas.microsoft.com/office/powerpoint/2010/main" val="368592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3FFC6-B36F-4EEE-9DDD-0D4E61276409}"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6E612D-C6A8-45A7-9ACB-CA3E8D7E29C9}" type="slidenum">
              <a:rPr lang="ru-RU" smtClean="0"/>
              <a:t>‹#›</a:t>
            </a:fld>
            <a:endParaRPr lang="ru-RU"/>
          </a:p>
        </p:txBody>
      </p:sp>
    </p:spTree>
    <p:extLst>
      <p:ext uri="{BB962C8B-B14F-4D97-AF65-F5344CB8AC3E}">
        <p14:creationId xmlns:p14="http://schemas.microsoft.com/office/powerpoint/2010/main" val="1848094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sedmitza.ru/text/444009.html"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5</a:t>
            </a:r>
            <a:endParaRPr lang="ru-RU" dirty="0"/>
          </a:p>
        </p:txBody>
      </p:sp>
      <p:sp>
        <p:nvSpPr>
          <p:cNvPr id="3" name="Подзаголовок 2"/>
          <p:cNvSpPr>
            <a:spLocks noGrp="1"/>
          </p:cNvSpPr>
          <p:nvPr>
            <p:ph type="subTitle" idx="1"/>
          </p:nvPr>
        </p:nvSpPr>
        <p:spPr/>
        <p:txBody>
          <a:bodyPr/>
          <a:lstStyle/>
          <a:p>
            <a:r>
              <a:rPr lang="en-US" dirty="0"/>
              <a:t>Reading primary sources or</a:t>
            </a:r>
          </a:p>
          <a:p>
            <a:r>
              <a:rPr lang="en-US" dirty="0"/>
              <a:t>How to Analyze a Primary Source</a:t>
            </a:r>
            <a:endParaRPr lang="ru-RU" dirty="0"/>
          </a:p>
        </p:txBody>
      </p:sp>
    </p:spTree>
    <p:extLst>
      <p:ext uri="{BB962C8B-B14F-4D97-AF65-F5344CB8AC3E}">
        <p14:creationId xmlns:p14="http://schemas.microsoft.com/office/powerpoint/2010/main" val="3301549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Primary sources in different research fields</a:t>
            </a:r>
            <a:endParaRPr lang="ru-RU" dirty="0"/>
          </a:p>
        </p:txBody>
      </p:sp>
      <p:graphicFrame>
        <p:nvGraphicFramePr>
          <p:cNvPr id="4" name="Объект 3"/>
          <p:cNvGraphicFramePr>
            <a:graphicFrameLocks noGrp="1"/>
          </p:cNvGraphicFramePr>
          <p:nvPr>
            <p:ph idx="1"/>
          </p:nvPr>
        </p:nvGraphicFramePr>
        <p:xfrm>
          <a:off x="998871" y="1552336"/>
          <a:ext cx="7146258" cy="4621692"/>
        </p:xfrm>
        <a:graphic>
          <a:graphicData uri="http://schemas.openxmlformats.org/drawingml/2006/table">
            <a:tbl>
              <a:tblPr/>
              <a:tblGrid>
                <a:gridCol w="3573129">
                  <a:extLst>
                    <a:ext uri="{9D8B030D-6E8A-4147-A177-3AD203B41FA5}">
                      <a16:colId xmlns:a16="http://schemas.microsoft.com/office/drawing/2014/main" val="20000"/>
                    </a:ext>
                  </a:extLst>
                </a:gridCol>
                <a:gridCol w="3573129">
                  <a:extLst>
                    <a:ext uri="{9D8B030D-6E8A-4147-A177-3AD203B41FA5}">
                      <a16:colId xmlns:a16="http://schemas.microsoft.com/office/drawing/2014/main" val="20001"/>
                    </a:ext>
                  </a:extLst>
                </a:gridCol>
              </a:tblGrid>
              <a:tr h="317611">
                <a:tc>
                  <a:txBody>
                    <a:bodyPr/>
                    <a:lstStyle/>
                    <a:p>
                      <a:pPr algn="l" fontAlgn="t"/>
                      <a:r>
                        <a:rPr lang="en-US" sz="1600">
                          <a:effectLst/>
                        </a:rPr>
                        <a:t>Research field</a:t>
                      </a:r>
                    </a:p>
                  </a:txBody>
                  <a:tcPr marL="79403" marR="79403" marT="39701" marB="39701">
                    <a:lnL>
                      <a:noFill/>
                    </a:lnL>
                    <a:lnR w="7620" cap="flat" cmpd="sng" algn="ctr">
                      <a:solidFill>
                        <a:srgbClr val="F6F4F1"/>
                      </a:solidFill>
                      <a:prstDash val="solid"/>
                      <a:round/>
                      <a:headEnd type="none" w="med" len="med"/>
                      <a:tailEnd type="none" w="med" len="med"/>
                    </a:lnR>
                    <a:lnT>
                      <a:noFill/>
                    </a:lnT>
                    <a:lnB>
                      <a:noFill/>
                    </a:lnB>
                  </a:tcPr>
                </a:tc>
                <a:tc>
                  <a:txBody>
                    <a:bodyPr/>
                    <a:lstStyle/>
                    <a:p>
                      <a:pPr algn="l" fontAlgn="t"/>
                      <a:r>
                        <a:rPr lang="en-US" sz="1600">
                          <a:effectLst/>
                        </a:rPr>
                        <a:t>Primary source</a:t>
                      </a:r>
                    </a:p>
                  </a:txBody>
                  <a:tcPr marL="79403" marR="79403" marT="39701" marB="39701">
                    <a:lnL w="7620" cap="flat" cmpd="sng" algn="ctr">
                      <a:solidFill>
                        <a:srgbClr val="F6F4F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0"/>
                  </a:ext>
                </a:extLst>
              </a:tr>
              <a:tr h="1032237">
                <a:tc>
                  <a:txBody>
                    <a:bodyPr/>
                    <a:lstStyle/>
                    <a:p>
                      <a:pPr algn="l" fontAlgn="t"/>
                      <a:r>
                        <a:rPr lang="en-US" sz="1600">
                          <a:effectLst/>
                        </a:rPr>
                        <a:t>History</a:t>
                      </a:r>
                    </a:p>
                  </a:txBody>
                  <a:tcPr marL="79403" marR="79403" marT="39701" marB="39701">
                    <a:lnL>
                      <a:noFill/>
                    </a:lnL>
                    <a:lnR w="7620" cap="flat" cmpd="sng" algn="ctr">
                      <a:solidFill>
                        <a:srgbClr val="F6F4F1"/>
                      </a:solidFill>
                      <a:prstDash val="solid"/>
                      <a:round/>
                      <a:headEnd type="none" w="med" len="med"/>
                      <a:tailEnd type="none" w="med" len="med"/>
                    </a:lnR>
                    <a:lnT>
                      <a:noFill/>
                    </a:lnT>
                    <a:lnB w="7620" cap="flat" cmpd="sng" algn="ctr">
                      <a:solidFill>
                        <a:srgbClr val="EFEEE9"/>
                      </a:solidFill>
                      <a:prstDash val="solid"/>
                      <a:round/>
                      <a:headEnd type="none" w="med" len="med"/>
                      <a:tailEnd type="none" w="med" len="med"/>
                    </a:lnB>
                  </a:tcPr>
                </a:tc>
                <a:tc>
                  <a:txBody>
                    <a:bodyPr/>
                    <a:lstStyle/>
                    <a:p>
                      <a:pPr fontAlgn="t">
                        <a:buFont typeface="Arial"/>
                        <a:buChar char="•"/>
                      </a:pPr>
                      <a:r>
                        <a:rPr lang="en-US" sz="1600">
                          <a:effectLst/>
                        </a:rPr>
                        <a:t>Letters and diaries</a:t>
                      </a:r>
                    </a:p>
                    <a:p>
                      <a:pPr fontAlgn="t">
                        <a:buFont typeface="Arial"/>
                        <a:buChar char="•"/>
                      </a:pPr>
                      <a:r>
                        <a:rPr lang="en-US" sz="1600">
                          <a:effectLst/>
                        </a:rPr>
                        <a:t>Photographs and video footage</a:t>
                      </a:r>
                    </a:p>
                    <a:p>
                      <a:pPr fontAlgn="t">
                        <a:buFont typeface="Arial"/>
                        <a:buChar char="•"/>
                      </a:pPr>
                      <a:r>
                        <a:rPr lang="en-US" sz="1600">
                          <a:effectLst/>
                        </a:rPr>
                        <a:t>Official documents and records</a:t>
                      </a:r>
                    </a:p>
                    <a:p>
                      <a:pPr fontAlgn="t">
                        <a:buFont typeface="Arial"/>
                        <a:buChar char="•"/>
                      </a:pPr>
                      <a:r>
                        <a:rPr lang="en-US" sz="1600">
                          <a:effectLst/>
                        </a:rPr>
                        <a:t>Physical objects</a:t>
                      </a:r>
                    </a:p>
                  </a:txBody>
                  <a:tcPr marL="79403" marR="79403" marT="39701" marB="39701">
                    <a:lnL w="7620" cap="flat" cmpd="sng" algn="ctr">
                      <a:solidFill>
                        <a:srgbClr val="F6F4F1"/>
                      </a:solidFill>
                      <a:prstDash val="solid"/>
                      <a:round/>
                      <a:headEnd type="none" w="med" len="med"/>
                      <a:tailEnd type="none" w="med" len="med"/>
                    </a:lnL>
                    <a:lnR>
                      <a:noFill/>
                    </a:lnR>
                    <a:lnT>
                      <a:noFill/>
                    </a:lnT>
                    <a:lnB w="7620" cap="flat" cmpd="sng" algn="ctr">
                      <a:solidFill>
                        <a:srgbClr val="EFEEE9"/>
                      </a:solidFill>
                      <a:prstDash val="solid"/>
                      <a:round/>
                      <a:headEnd type="none" w="med" len="med"/>
                      <a:tailEnd type="none" w="med" len="med"/>
                    </a:lnB>
                  </a:tcPr>
                </a:tc>
                <a:extLst>
                  <a:ext uri="{0D108BD9-81ED-4DB2-BD59-A6C34878D82A}">
                    <a16:rowId xmlns:a16="http://schemas.microsoft.com/office/drawing/2014/main" val="10001"/>
                  </a:ext>
                </a:extLst>
              </a:tr>
              <a:tr h="794029">
                <a:tc>
                  <a:txBody>
                    <a:bodyPr/>
                    <a:lstStyle/>
                    <a:p>
                      <a:pPr algn="l" fontAlgn="t"/>
                      <a:r>
                        <a:rPr lang="en-US" sz="1600">
                          <a:effectLst/>
                        </a:rPr>
                        <a:t>Art and literature</a:t>
                      </a:r>
                    </a:p>
                  </a:txBody>
                  <a:tcPr marL="79403" marR="79403" marT="39701" marB="39701">
                    <a:lnL>
                      <a:noFill/>
                    </a:lnL>
                    <a:lnR w="7620" cap="flat" cmpd="sng" algn="ctr">
                      <a:solidFill>
                        <a:srgbClr val="F6F4F1"/>
                      </a:solidFill>
                      <a:prstDash val="solid"/>
                      <a:round/>
                      <a:headEnd type="none" w="med" len="med"/>
                      <a:tailEnd type="none" w="med" len="med"/>
                    </a:lnR>
                    <a:lnT w="7620" cap="flat" cmpd="sng" algn="ctr">
                      <a:solidFill>
                        <a:srgbClr val="EFEEE9"/>
                      </a:solidFill>
                      <a:prstDash val="solid"/>
                      <a:round/>
                      <a:headEnd type="none" w="med" len="med"/>
                      <a:tailEnd type="none" w="med" len="med"/>
                    </a:lnT>
                    <a:lnB w="7620" cap="flat" cmpd="sng" algn="ctr">
                      <a:solidFill>
                        <a:srgbClr val="EFEEE9"/>
                      </a:solidFill>
                      <a:prstDash val="solid"/>
                      <a:round/>
                      <a:headEnd type="none" w="med" len="med"/>
                      <a:tailEnd type="none" w="med" len="med"/>
                    </a:lnB>
                  </a:tcPr>
                </a:tc>
                <a:tc>
                  <a:txBody>
                    <a:bodyPr/>
                    <a:lstStyle/>
                    <a:p>
                      <a:pPr fontAlgn="t">
                        <a:buFont typeface="Arial"/>
                        <a:buChar char="•"/>
                      </a:pPr>
                      <a:r>
                        <a:rPr lang="en-US" sz="1600">
                          <a:effectLst/>
                        </a:rPr>
                        <a:t>Novels and poems</a:t>
                      </a:r>
                    </a:p>
                    <a:p>
                      <a:pPr fontAlgn="t">
                        <a:buFont typeface="Arial"/>
                        <a:buChar char="•"/>
                      </a:pPr>
                      <a:r>
                        <a:rPr lang="en-US" sz="1600">
                          <a:effectLst/>
                        </a:rPr>
                        <a:t>Paintings and art installations</a:t>
                      </a:r>
                    </a:p>
                    <a:p>
                      <a:pPr fontAlgn="t">
                        <a:buFont typeface="Arial"/>
                        <a:buChar char="•"/>
                      </a:pPr>
                      <a:r>
                        <a:rPr lang="en-US" sz="1600">
                          <a:effectLst/>
                        </a:rPr>
                        <a:t>Films and performances</a:t>
                      </a:r>
                    </a:p>
                  </a:txBody>
                  <a:tcPr marL="79403" marR="79403" marT="39701" marB="39701">
                    <a:lnL w="7620" cap="flat" cmpd="sng" algn="ctr">
                      <a:solidFill>
                        <a:srgbClr val="F6F4F1"/>
                      </a:solidFill>
                      <a:prstDash val="solid"/>
                      <a:round/>
                      <a:headEnd type="none" w="med" len="med"/>
                      <a:tailEnd type="none" w="med" len="med"/>
                    </a:lnL>
                    <a:lnR>
                      <a:noFill/>
                    </a:lnR>
                    <a:lnT w="7620" cap="flat" cmpd="sng" algn="ctr">
                      <a:solidFill>
                        <a:srgbClr val="EFEEE9"/>
                      </a:solidFill>
                      <a:prstDash val="solid"/>
                      <a:round/>
                      <a:headEnd type="none" w="med" len="med"/>
                      <a:tailEnd type="none" w="med" len="med"/>
                    </a:lnT>
                    <a:lnB w="7620" cap="flat" cmpd="sng" algn="ctr">
                      <a:solidFill>
                        <a:srgbClr val="EFEEE9"/>
                      </a:solidFill>
                      <a:prstDash val="solid"/>
                      <a:round/>
                      <a:headEnd type="none" w="med" len="med"/>
                      <a:tailEnd type="none" w="med" len="med"/>
                    </a:lnB>
                  </a:tcPr>
                </a:tc>
                <a:extLst>
                  <a:ext uri="{0D108BD9-81ED-4DB2-BD59-A6C34878D82A}">
                    <a16:rowId xmlns:a16="http://schemas.microsoft.com/office/drawing/2014/main" val="10002"/>
                  </a:ext>
                </a:extLst>
              </a:tr>
              <a:tr h="1032237">
                <a:tc>
                  <a:txBody>
                    <a:bodyPr/>
                    <a:lstStyle/>
                    <a:p>
                      <a:pPr algn="l" fontAlgn="t"/>
                      <a:r>
                        <a:rPr lang="en-US" sz="1600">
                          <a:effectLst/>
                        </a:rPr>
                        <a:t>Communication and social studies</a:t>
                      </a:r>
                    </a:p>
                  </a:txBody>
                  <a:tcPr marL="79403" marR="79403" marT="39701" marB="39701">
                    <a:lnL>
                      <a:noFill/>
                    </a:lnL>
                    <a:lnR w="7620" cap="flat" cmpd="sng" algn="ctr">
                      <a:solidFill>
                        <a:srgbClr val="F6F4F1"/>
                      </a:solidFill>
                      <a:prstDash val="solid"/>
                      <a:round/>
                      <a:headEnd type="none" w="med" len="med"/>
                      <a:tailEnd type="none" w="med" len="med"/>
                    </a:lnR>
                    <a:lnT w="7620" cap="flat" cmpd="sng" algn="ctr">
                      <a:solidFill>
                        <a:srgbClr val="EFEEE9"/>
                      </a:solidFill>
                      <a:prstDash val="solid"/>
                      <a:round/>
                      <a:headEnd type="none" w="med" len="med"/>
                      <a:tailEnd type="none" w="med" len="med"/>
                    </a:lnT>
                    <a:lnB w="7620" cap="flat" cmpd="sng" algn="ctr">
                      <a:solidFill>
                        <a:srgbClr val="EFEEE9"/>
                      </a:solidFill>
                      <a:prstDash val="solid"/>
                      <a:round/>
                      <a:headEnd type="none" w="med" len="med"/>
                      <a:tailEnd type="none" w="med" len="med"/>
                    </a:lnB>
                  </a:tcPr>
                </a:tc>
                <a:tc>
                  <a:txBody>
                    <a:bodyPr/>
                    <a:lstStyle/>
                    <a:p>
                      <a:pPr fontAlgn="t">
                        <a:buFont typeface="Arial"/>
                        <a:buChar char="•"/>
                      </a:pPr>
                      <a:r>
                        <a:rPr lang="en-US" sz="1600">
                          <a:effectLst/>
                        </a:rPr>
                        <a:t>Interview transcripts</a:t>
                      </a:r>
                    </a:p>
                    <a:p>
                      <a:pPr fontAlgn="t">
                        <a:buFont typeface="Arial"/>
                        <a:buChar char="•"/>
                      </a:pPr>
                      <a:r>
                        <a:rPr lang="en-US" sz="1600">
                          <a:effectLst/>
                        </a:rPr>
                        <a:t>Recordings of speeches</a:t>
                      </a:r>
                    </a:p>
                    <a:p>
                      <a:pPr fontAlgn="t">
                        <a:buFont typeface="Arial"/>
                        <a:buChar char="•"/>
                      </a:pPr>
                      <a:r>
                        <a:rPr lang="en-US" sz="1600">
                          <a:effectLst/>
                        </a:rPr>
                        <a:t>Newspapers and magazines</a:t>
                      </a:r>
                    </a:p>
                    <a:p>
                      <a:pPr fontAlgn="t">
                        <a:buFont typeface="Arial"/>
                        <a:buChar char="•"/>
                      </a:pPr>
                      <a:r>
                        <a:rPr lang="en-US" sz="1600">
                          <a:effectLst/>
                        </a:rPr>
                        <a:t>Social media posts</a:t>
                      </a:r>
                    </a:p>
                  </a:txBody>
                  <a:tcPr marL="79403" marR="79403" marT="39701" marB="39701">
                    <a:lnL w="7620" cap="flat" cmpd="sng" algn="ctr">
                      <a:solidFill>
                        <a:srgbClr val="F6F4F1"/>
                      </a:solidFill>
                      <a:prstDash val="solid"/>
                      <a:round/>
                      <a:headEnd type="none" w="med" len="med"/>
                      <a:tailEnd type="none" w="med" len="med"/>
                    </a:lnL>
                    <a:lnR>
                      <a:noFill/>
                    </a:lnR>
                    <a:lnT w="7620" cap="flat" cmpd="sng" algn="ctr">
                      <a:solidFill>
                        <a:srgbClr val="EFEEE9"/>
                      </a:solidFill>
                      <a:prstDash val="solid"/>
                      <a:round/>
                      <a:headEnd type="none" w="med" len="med"/>
                      <a:tailEnd type="none" w="med" len="med"/>
                    </a:lnT>
                    <a:lnB w="7620" cap="flat" cmpd="sng" algn="ctr">
                      <a:solidFill>
                        <a:srgbClr val="EFEEE9"/>
                      </a:solidFill>
                      <a:prstDash val="solid"/>
                      <a:round/>
                      <a:headEnd type="none" w="med" len="med"/>
                      <a:tailEnd type="none" w="med" len="med"/>
                    </a:lnB>
                  </a:tcPr>
                </a:tc>
                <a:extLst>
                  <a:ext uri="{0D108BD9-81ED-4DB2-BD59-A6C34878D82A}">
                    <a16:rowId xmlns:a16="http://schemas.microsoft.com/office/drawing/2014/main" val="10003"/>
                  </a:ext>
                </a:extLst>
              </a:tr>
              <a:tr h="794029">
                <a:tc>
                  <a:txBody>
                    <a:bodyPr/>
                    <a:lstStyle/>
                    <a:p>
                      <a:pPr algn="l" fontAlgn="t"/>
                      <a:r>
                        <a:rPr lang="en-US" sz="1600">
                          <a:effectLst/>
                        </a:rPr>
                        <a:t>Law and politics</a:t>
                      </a:r>
                    </a:p>
                  </a:txBody>
                  <a:tcPr marL="79403" marR="79403" marT="39701" marB="39701">
                    <a:lnL>
                      <a:noFill/>
                    </a:lnL>
                    <a:lnR w="7620" cap="flat" cmpd="sng" algn="ctr">
                      <a:solidFill>
                        <a:srgbClr val="F6F4F1"/>
                      </a:solidFill>
                      <a:prstDash val="solid"/>
                      <a:round/>
                      <a:headEnd type="none" w="med" len="med"/>
                      <a:tailEnd type="none" w="med" len="med"/>
                    </a:lnR>
                    <a:lnT w="7620" cap="flat" cmpd="sng" algn="ctr">
                      <a:solidFill>
                        <a:srgbClr val="EFEEE9"/>
                      </a:solidFill>
                      <a:prstDash val="solid"/>
                      <a:round/>
                      <a:headEnd type="none" w="med" len="med"/>
                      <a:tailEnd type="none" w="med" len="med"/>
                    </a:lnT>
                    <a:lnB w="7620" cap="flat" cmpd="sng" algn="ctr">
                      <a:solidFill>
                        <a:srgbClr val="EFEEE9"/>
                      </a:solidFill>
                      <a:prstDash val="solid"/>
                      <a:round/>
                      <a:headEnd type="none" w="med" len="med"/>
                      <a:tailEnd type="none" w="med" len="med"/>
                    </a:lnB>
                  </a:tcPr>
                </a:tc>
                <a:tc>
                  <a:txBody>
                    <a:bodyPr/>
                    <a:lstStyle/>
                    <a:p>
                      <a:pPr fontAlgn="t">
                        <a:buFont typeface="Arial"/>
                        <a:buChar char="•"/>
                      </a:pPr>
                      <a:r>
                        <a:rPr lang="en-US" sz="1600">
                          <a:effectLst/>
                        </a:rPr>
                        <a:t>Court records</a:t>
                      </a:r>
                    </a:p>
                    <a:p>
                      <a:pPr fontAlgn="t">
                        <a:buFont typeface="Arial"/>
                        <a:buChar char="•"/>
                      </a:pPr>
                      <a:r>
                        <a:rPr lang="en-US" sz="1600">
                          <a:effectLst/>
                        </a:rPr>
                        <a:t>Legal texts</a:t>
                      </a:r>
                    </a:p>
                    <a:p>
                      <a:pPr fontAlgn="t">
                        <a:buFont typeface="Arial"/>
                        <a:buChar char="•"/>
                      </a:pPr>
                      <a:r>
                        <a:rPr lang="en-US" sz="1600">
                          <a:effectLst/>
                        </a:rPr>
                        <a:t>Government documents</a:t>
                      </a:r>
                    </a:p>
                  </a:txBody>
                  <a:tcPr marL="79403" marR="79403" marT="39701" marB="39701">
                    <a:lnL w="7620" cap="flat" cmpd="sng" algn="ctr">
                      <a:solidFill>
                        <a:srgbClr val="F6F4F1"/>
                      </a:solidFill>
                      <a:prstDash val="solid"/>
                      <a:round/>
                      <a:headEnd type="none" w="med" len="med"/>
                      <a:tailEnd type="none" w="med" len="med"/>
                    </a:lnL>
                    <a:lnR>
                      <a:noFill/>
                    </a:lnR>
                    <a:lnT w="7620" cap="flat" cmpd="sng" algn="ctr">
                      <a:solidFill>
                        <a:srgbClr val="EFEEE9"/>
                      </a:solidFill>
                      <a:prstDash val="solid"/>
                      <a:round/>
                      <a:headEnd type="none" w="med" len="med"/>
                      <a:tailEnd type="none" w="med" len="med"/>
                    </a:lnT>
                    <a:lnB w="7620" cap="flat" cmpd="sng" algn="ctr">
                      <a:solidFill>
                        <a:srgbClr val="EFEEE9"/>
                      </a:solidFill>
                      <a:prstDash val="solid"/>
                      <a:round/>
                      <a:headEnd type="none" w="med" len="med"/>
                      <a:tailEnd type="none" w="med" len="med"/>
                    </a:lnB>
                  </a:tcPr>
                </a:tc>
                <a:extLst>
                  <a:ext uri="{0D108BD9-81ED-4DB2-BD59-A6C34878D82A}">
                    <a16:rowId xmlns:a16="http://schemas.microsoft.com/office/drawing/2014/main" val="10004"/>
                  </a:ext>
                </a:extLst>
              </a:tr>
              <a:tr h="555820">
                <a:tc>
                  <a:txBody>
                    <a:bodyPr/>
                    <a:lstStyle/>
                    <a:p>
                      <a:pPr algn="l" fontAlgn="t"/>
                      <a:r>
                        <a:rPr lang="en-US" sz="1600">
                          <a:effectLst/>
                        </a:rPr>
                        <a:t>Sciences</a:t>
                      </a:r>
                    </a:p>
                  </a:txBody>
                  <a:tcPr marL="79403" marR="79403" marT="39701" marB="39701">
                    <a:lnL>
                      <a:noFill/>
                    </a:lnL>
                    <a:lnR w="7620" cap="flat" cmpd="sng" algn="ctr">
                      <a:solidFill>
                        <a:srgbClr val="F6F4F1"/>
                      </a:solidFill>
                      <a:prstDash val="solid"/>
                      <a:round/>
                      <a:headEnd type="none" w="med" len="med"/>
                      <a:tailEnd type="none" w="med" len="med"/>
                    </a:lnR>
                    <a:lnT w="7620" cap="flat" cmpd="sng" algn="ctr">
                      <a:solidFill>
                        <a:srgbClr val="EFEEE9"/>
                      </a:solidFill>
                      <a:prstDash val="solid"/>
                      <a:round/>
                      <a:headEnd type="none" w="med" len="med"/>
                      <a:tailEnd type="none" w="med" len="med"/>
                    </a:lnT>
                    <a:lnB>
                      <a:noFill/>
                    </a:lnB>
                  </a:tcPr>
                </a:tc>
                <a:tc>
                  <a:txBody>
                    <a:bodyPr/>
                    <a:lstStyle/>
                    <a:p>
                      <a:pPr fontAlgn="t">
                        <a:buFont typeface="Arial"/>
                        <a:buChar char="•"/>
                      </a:pPr>
                      <a:r>
                        <a:rPr lang="en-US" sz="1600" dirty="0">
                          <a:effectLst/>
                        </a:rPr>
                        <a:t>Empirical studies</a:t>
                      </a:r>
                    </a:p>
                    <a:p>
                      <a:pPr fontAlgn="t">
                        <a:buFont typeface="Arial"/>
                        <a:buChar char="•"/>
                      </a:pPr>
                      <a:r>
                        <a:rPr lang="en-US" sz="1600" dirty="0">
                          <a:effectLst/>
                        </a:rPr>
                        <a:t>Statistical data</a:t>
                      </a:r>
                    </a:p>
                  </a:txBody>
                  <a:tcPr marL="79403" marR="79403" marT="39701" marB="39701">
                    <a:lnL w="7620" cap="flat" cmpd="sng" algn="ctr">
                      <a:solidFill>
                        <a:srgbClr val="F6F4F1"/>
                      </a:solidFill>
                      <a:prstDash val="solid"/>
                      <a:round/>
                      <a:headEnd type="none" w="med" len="med"/>
                      <a:tailEnd type="none" w="med" len="med"/>
                    </a:lnL>
                    <a:lnR>
                      <a:noFill/>
                    </a:lnR>
                    <a:lnT w="7620" cap="flat" cmpd="sng" algn="ctr">
                      <a:solidFill>
                        <a:srgbClr val="EFEEE9"/>
                      </a:solidFill>
                      <a:prstDash val="solid"/>
                      <a:round/>
                      <a:headEnd type="none" w="med" len="med"/>
                      <a:tailEnd type="none" w="med" len="med"/>
                    </a:lnT>
                    <a:lnB>
                      <a:noFill/>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36974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What is a secondary source?</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A secondary source is anything that </a:t>
            </a:r>
            <a:r>
              <a:rPr lang="en-US" b="1" dirty="0"/>
              <a:t>describes, interprets, evaluates, or analyzes information from primary sources</a:t>
            </a:r>
            <a:r>
              <a:rPr lang="en-US" dirty="0"/>
              <a:t>. </a:t>
            </a:r>
          </a:p>
          <a:p>
            <a:pPr marL="0" indent="0">
              <a:buNone/>
            </a:pPr>
            <a:r>
              <a:rPr lang="en-US" dirty="0"/>
              <a:t>Common examples include:</a:t>
            </a:r>
          </a:p>
          <a:p>
            <a:endParaRPr lang="en-US" dirty="0"/>
          </a:p>
          <a:p>
            <a:r>
              <a:rPr lang="en-US" dirty="0"/>
              <a:t>Books, articles and documentaries that synthesize information on a topic</a:t>
            </a:r>
          </a:p>
          <a:p>
            <a:r>
              <a:rPr lang="en-US" dirty="0"/>
              <a:t>Synopses and descriptions of artistic works</a:t>
            </a:r>
          </a:p>
          <a:p>
            <a:r>
              <a:rPr lang="en-US" dirty="0"/>
              <a:t>Encyclopedias and textbooks that summarize information and ideas</a:t>
            </a:r>
          </a:p>
          <a:p>
            <a:r>
              <a:rPr lang="en-US" dirty="0"/>
              <a:t>Reviews and essays that evaluate or interpret something</a:t>
            </a:r>
          </a:p>
          <a:p>
            <a:r>
              <a:rPr lang="en-US" dirty="0"/>
              <a:t>When you cite a secondary source, it’s usually not to analyze it directly. Instead, you’ll probably test its arguments against new evidence or use its ideas to help formulate your own.</a:t>
            </a:r>
            <a:endParaRPr lang="ru-RU" dirty="0"/>
          </a:p>
        </p:txBody>
      </p:sp>
    </p:spTree>
    <p:extLst>
      <p:ext uri="{BB962C8B-B14F-4D97-AF65-F5344CB8AC3E}">
        <p14:creationId xmlns:p14="http://schemas.microsoft.com/office/powerpoint/2010/main" val="1195107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Primary and secondary source examples</a:t>
            </a:r>
            <a:br>
              <a:rPr lang="en-US" sz="2800" dirty="0"/>
            </a:br>
            <a:endParaRPr lang="ru-RU" sz="2800" dirty="0"/>
          </a:p>
        </p:txBody>
      </p:sp>
      <p:sp>
        <p:nvSpPr>
          <p:cNvPr id="3" name="Объект 2"/>
          <p:cNvSpPr>
            <a:spLocks noGrp="1"/>
          </p:cNvSpPr>
          <p:nvPr>
            <p:ph idx="1"/>
          </p:nvPr>
        </p:nvSpPr>
        <p:spPr/>
        <p:txBody>
          <a:bodyPr>
            <a:normAutofit fontScale="62500" lnSpcReduction="20000"/>
          </a:bodyPr>
          <a:lstStyle/>
          <a:p>
            <a:r>
              <a:rPr lang="en-US" dirty="0"/>
              <a:t>Primary source	Secondary source</a:t>
            </a:r>
          </a:p>
          <a:p>
            <a:r>
              <a:rPr lang="en-US" dirty="0"/>
              <a:t>Novel	                Article analyzing the novel</a:t>
            </a:r>
          </a:p>
          <a:p>
            <a:r>
              <a:rPr lang="en-US" dirty="0"/>
              <a:t>Painting	                Exhibition catalog explaining the painting</a:t>
            </a:r>
          </a:p>
          <a:p>
            <a:r>
              <a:rPr lang="en-US" dirty="0"/>
              <a:t>Letters and diaries written by a historical figure	Biography of the historical figure</a:t>
            </a:r>
          </a:p>
          <a:p>
            <a:r>
              <a:rPr lang="en-US" dirty="0"/>
              <a:t>Essay by a philosopher	        Textbook summarizing the philosopher’s ideas</a:t>
            </a:r>
          </a:p>
          <a:p>
            <a:r>
              <a:rPr lang="en-US" dirty="0"/>
              <a:t>Photographs of a historical event	Documentary about the historical event</a:t>
            </a:r>
          </a:p>
          <a:p>
            <a:r>
              <a:rPr lang="en-US" dirty="0"/>
              <a:t>Government documents about a new policy	Newspaper article about the new policy</a:t>
            </a:r>
          </a:p>
          <a:p>
            <a:r>
              <a:rPr lang="en-US" dirty="0"/>
              <a:t>Music recordings	                 Academic book about the musical style</a:t>
            </a:r>
          </a:p>
          <a:p>
            <a:r>
              <a:rPr lang="en-US" dirty="0"/>
              <a:t>Results of an opinion poll	Blog post interpreting the results of the poll</a:t>
            </a:r>
          </a:p>
          <a:p>
            <a:r>
              <a:rPr lang="en-US" dirty="0"/>
              <a:t>Empirical study	               Literature review that cites the study</a:t>
            </a:r>
            <a:endParaRPr lang="ru-RU" dirty="0"/>
          </a:p>
        </p:txBody>
      </p:sp>
    </p:spTree>
    <p:extLst>
      <p:ext uri="{BB962C8B-B14F-4D97-AF65-F5344CB8AC3E}">
        <p14:creationId xmlns:p14="http://schemas.microsoft.com/office/powerpoint/2010/main" val="2970209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How to tell if a source is primary or secondary</a:t>
            </a:r>
            <a:br>
              <a:rPr lang="en-US" sz="2800" dirty="0"/>
            </a:br>
            <a:endParaRPr lang="ru-RU" sz="2800" dirty="0"/>
          </a:p>
        </p:txBody>
      </p:sp>
      <p:sp>
        <p:nvSpPr>
          <p:cNvPr id="3" name="Объект 2"/>
          <p:cNvSpPr>
            <a:spLocks noGrp="1"/>
          </p:cNvSpPr>
          <p:nvPr>
            <p:ph idx="1"/>
          </p:nvPr>
        </p:nvSpPr>
        <p:spPr/>
        <p:txBody>
          <a:bodyPr>
            <a:normAutofit fontScale="77500" lnSpcReduction="20000"/>
          </a:bodyPr>
          <a:lstStyle/>
          <a:p>
            <a:r>
              <a:rPr lang="en-US" dirty="0"/>
              <a:t>To determine if something can be used as a primary or secondary source in your research, there are some simple questions you can ask yourself:</a:t>
            </a:r>
          </a:p>
          <a:p>
            <a:endParaRPr lang="en-US" dirty="0"/>
          </a:p>
          <a:p>
            <a:r>
              <a:rPr lang="en-US" dirty="0"/>
              <a:t>Does this source come from someone directly involved in the events I’m studying (primary) or from another researcher (secondary)?</a:t>
            </a:r>
          </a:p>
          <a:p>
            <a:r>
              <a:rPr lang="en-US" dirty="0"/>
              <a:t>Am I interested in analyzing the source itself (primary) or only using it for background information (secondary)?</a:t>
            </a:r>
          </a:p>
          <a:p>
            <a:r>
              <a:rPr lang="en-US" dirty="0"/>
              <a:t>Does the source provide original information (primary) or does it comment upon information from other sources (secondary)?</a:t>
            </a:r>
            <a:endParaRPr lang="ru-RU" dirty="0"/>
          </a:p>
        </p:txBody>
      </p:sp>
    </p:spTree>
    <p:extLst>
      <p:ext uri="{BB962C8B-B14F-4D97-AF65-F5344CB8AC3E}">
        <p14:creationId xmlns:p14="http://schemas.microsoft.com/office/powerpoint/2010/main" val="2795267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Primary Sources are </a:t>
            </a:r>
            <a:endParaRPr lang="ru-RU" dirty="0"/>
          </a:p>
        </p:txBody>
      </p:sp>
      <p:sp>
        <p:nvSpPr>
          <p:cNvPr id="3" name="Объект 2"/>
          <p:cNvSpPr>
            <a:spLocks noGrp="1"/>
          </p:cNvSpPr>
          <p:nvPr>
            <p:ph idx="1"/>
          </p:nvPr>
        </p:nvSpPr>
        <p:spPr/>
        <p:txBody>
          <a:bodyPr>
            <a:normAutofit fontScale="55000" lnSpcReduction="20000"/>
          </a:bodyPr>
          <a:lstStyle/>
          <a:p>
            <a:r>
              <a:rPr lang="en-US" dirty="0"/>
              <a:t>Primary Sources are </a:t>
            </a:r>
            <a:r>
              <a:rPr lang="en-US" b="1" dirty="0"/>
              <a:t>immediate, first-hand accounts of a topic</a:t>
            </a:r>
            <a:r>
              <a:rPr lang="en-US" dirty="0"/>
              <a:t>, from people who had a direct connection with it. Primary sources can include:</a:t>
            </a:r>
          </a:p>
          <a:p>
            <a:endParaRPr lang="en-US" dirty="0"/>
          </a:p>
          <a:p>
            <a:r>
              <a:rPr lang="en-US" dirty="0"/>
              <a:t>Texts of laws and other original documents.</a:t>
            </a:r>
          </a:p>
          <a:p>
            <a:endParaRPr lang="en-US" dirty="0"/>
          </a:p>
          <a:p>
            <a:r>
              <a:rPr lang="en-US" dirty="0"/>
              <a:t>Newspaper reports, by reporters who witnessed an event or who quote people who did.</a:t>
            </a:r>
          </a:p>
          <a:p>
            <a:endParaRPr lang="en-US" dirty="0"/>
          </a:p>
          <a:p>
            <a:r>
              <a:rPr lang="en-US" dirty="0"/>
              <a:t>Speeches, diaries, letters and interviews - what the people involved said or wrote.</a:t>
            </a:r>
          </a:p>
          <a:p>
            <a:endParaRPr lang="en-US" dirty="0"/>
          </a:p>
          <a:p>
            <a:r>
              <a:rPr lang="en-US" dirty="0"/>
              <a:t>Original research.</a:t>
            </a:r>
          </a:p>
          <a:p>
            <a:endParaRPr lang="en-US" dirty="0"/>
          </a:p>
          <a:p>
            <a:r>
              <a:rPr lang="en-US" dirty="0"/>
              <a:t>Datasets, survey data, such as census or economic statistics.</a:t>
            </a:r>
          </a:p>
          <a:p>
            <a:endParaRPr lang="en-US" dirty="0"/>
          </a:p>
          <a:p>
            <a:r>
              <a:rPr lang="en-US" dirty="0"/>
              <a:t>Photographs, video, or audio that capture an event.</a:t>
            </a:r>
            <a:endParaRPr lang="ru-RU" dirty="0"/>
          </a:p>
        </p:txBody>
      </p:sp>
    </p:spTree>
    <p:extLst>
      <p:ext uri="{BB962C8B-B14F-4D97-AF65-F5344CB8AC3E}">
        <p14:creationId xmlns:p14="http://schemas.microsoft.com/office/powerpoint/2010/main" val="3439875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Thus, What are primary sources?</a:t>
            </a:r>
            <a:br>
              <a:rPr lang="en-US" dirty="0"/>
            </a:br>
            <a:endParaRPr lang="ru-RU" dirty="0"/>
          </a:p>
        </p:txBody>
      </p:sp>
      <p:sp>
        <p:nvSpPr>
          <p:cNvPr id="3" name="Объект 2"/>
          <p:cNvSpPr>
            <a:spLocks noGrp="1"/>
          </p:cNvSpPr>
          <p:nvPr>
            <p:ph idx="1"/>
          </p:nvPr>
        </p:nvSpPr>
        <p:spPr/>
        <p:txBody>
          <a:bodyPr/>
          <a:lstStyle/>
          <a:p>
            <a:r>
              <a:rPr lang="en-US" dirty="0"/>
              <a:t>Primary sources are the raw materials of history — original documents and objects that were created at the time under study. They are different from secondary sources, accounts that retell, analyze, or interpret events, usually at a distance of time or place.</a:t>
            </a:r>
            <a:endParaRPr lang="ru-RU" dirty="0"/>
          </a:p>
        </p:txBody>
      </p:sp>
    </p:spTree>
    <p:extLst>
      <p:ext uri="{BB962C8B-B14F-4D97-AF65-F5344CB8AC3E}">
        <p14:creationId xmlns:p14="http://schemas.microsoft.com/office/powerpoint/2010/main" val="983372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a:t>нормативные правовые акты, нормативные документы неправительственных организаций, </a:t>
            </a:r>
          </a:p>
          <a:p>
            <a:r>
              <a:rPr lang="ru-RU" dirty="0"/>
              <a:t>делопроизводственные документы, публикации в периодических изданиях,</a:t>
            </a:r>
          </a:p>
          <a:p>
            <a:r>
              <a:rPr lang="ru-RU" dirty="0"/>
              <a:t>мемуары, статистические материалы, веб-сайты, </a:t>
            </a:r>
            <a:r>
              <a:rPr lang="ru-RU" dirty="0" err="1"/>
              <a:t>фотофонд</a:t>
            </a:r>
            <a:r>
              <a:rPr lang="ru-RU" dirty="0"/>
              <a:t>,</a:t>
            </a:r>
          </a:p>
          <a:p>
            <a:r>
              <a:rPr lang="ru-RU" dirty="0"/>
              <a:t>интервью</a:t>
            </a:r>
          </a:p>
        </p:txBody>
      </p:sp>
    </p:spTree>
    <p:extLst>
      <p:ext uri="{BB962C8B-B14F-4D97-AF65-F5344CB8AC3E}">
        <p14:creationId xmlns:p14="http://schemas.microsoft.com/office/powerpoint/2010/main" val="3504364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In order to analyze a primary source </a:t>
            </a:r>
            <a:endParaRPr lang="ru-RU" dirty="0"/>
          </a:p>
        </p:txBody>
      </p:sp>
      <p:sp>
        <p:nvSpPr>
          <p:cNvPr id="3" name="Объект 2"/>
          <p:cNvSpPr>
            <a:spLocks noGrp="1"/>
          </p:cNvSpPr>
          <p:nvPr>
            <p:ph idx="1"/>
          </p:nvPr>
        </p:nvSpPr>
        <p:spPr/>
        <p:txBody>
          <a:bodyPr/>
          <a:lstStyle/>
          <a:p>
            <a:pPr marL="0" indent="0">
              <a:buNone/>
            </a:pPr>
            <a:r>
              <a:rPr lang="en-US" dirty="0"/>
              <a:t>In order to analyze a primary source you need information about two things: the document itself, and the era from which it comes. </a:t>
            </a:r>
            <a:endParaRPr lang="ru-RU" dirty="0"/>
          </a:p>
          <a:p>
            <a:pPr marL="0" indent="0">
              <a:buNone/>
            </a:pPr>
            <a:r>
              <a:rPr lang="en-US" dirty="0"/>
              <a:t>The following questions may be helpful to you as you begin to analyze the sources:</a:t>
            </a:r>
            <a:endParaRPr lang="ru-RU" dirty="0"/>
          </a:p>
        </p:txBody>
      </p:sp>
    </p:spTree>
    <p:extLst>
      <p:ext uri="{BB962C8B-B14F-4D97-AF65-F5344CB8AC3E}">
        <p14:creationId xmlns:p14="http://schemas.microsoft.com/office/powerpoint/2010/main" val="152617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Look at the physical nature of your source</a:t>
            </a:r>
            <a:endParaRPr lang="ru-RU" dirty="0"/>
          </a:p>
        </p:txBody>
      </p:sp>
      <p:sp>
        <p:nvSpPr>
          <p:cNvPr id="3" name="Объект 2"/>
          <p:cNvSpPr>
            <a:spLocks noGrp="1"/>
          </p:cNvSpPr>
          <p:nvPr>
            <p:ph idx="1"/>
          </p:nvPr>
        </p:nvSpPr>
        <p:spPr/>
        <p:txBody>
          <a:bodyPr>
            <a:normAutofit lnSpcReduction="10000"/>
          </a:bodyPr>
          <a:lstStyle/>
          <a:p>
            <a:r>
              <a:rPr lang="en-US" dirty="0"/>
              <a:t>1. Look at the physical nature of your source. This is particularly important and powerful if you are dealing with an original source (i.e., an actual old letter, rather than a transcribed and published version of the same letter). What can you learn from the form of the source? (Was it written on fancy</a:t>
            </a:r>
            <a:r>
              <a:rPr lang="ru-RU" dirty="0"/>
              <a:t>-причудливый</a:t>
            </a:r>
            <a:r>
              <a:rPr lang="en-US" dirty="0"/>
              <a:t> paper in elegant handwriting, or on scrap-paper</a:t>
            </a:r>
            <a:r>
              <a:rPr lang="ru-RU" dirty="0"/>
              <a:t> черновая бумага</a:t>
            </a:r>
            <a:r>
              <a:rPr lang="en-US" dirty="0"/>
              <a:t>, scribbled</a:t>
            </a:r>
            <a:r>
              <a:rPr lang="ru-RU" dirty="0"/>
              <a:t> нацарапанная</a:t>
            </a:r>
            <a:r>
              <a:rPr lang="en-US" dirty="0"/>
              <a:t> in pencil?) What does this tell you?</a:t>
            </a:r>
            <a:endParaRPr lang="ru-RU" dirty="0"/>
          </a:p>
        </p:txBody>
      </p:sp>
    </p:spTree>
    <p:extLst>
      <p:ext uri="{BB962C8B-B14F-4D97-AF65-F5344CB8AC3E}">
        <p14:creationId xmlns:p14="http://schemas.microsoft.com/office/powerpoint/2010/main" val="988856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3200" dirty="0">
                <a:solidFill>
                  <a:prstClr val="black"/>
                </a:solidFill>
                <a:ea typeface="+mn-ea"/>
                <a:cs typeface="+mn-cs"/>
              </a:rPr>
              <a:t>Think about the purpose of the source</a:t>
            </a:r>
            <a:endParaRPr lang="ru-RU" dirty="0"/>
          </a:p>
        </p:txBody>
      </p:sp>
      <p:sp>
        <p:nvSpPr>
          <p:cNvPr id="3" name="Объект 2"/>
          <p:cNvSpPr>
            <a:spLocks noGrp="1"/>
          </p:cNvSpPr>
          <p:nvPr>
            <p:ph idx="1"/>
          </p:nvPr>
        </p:nvSpPr>
        <p:spPr/>
        <p:txBody>
          <a:bodyPr/>
          <a:lstStyle/>
          <a:p>
            <a:r>
              <a:rPr lang="en-US" dirty="0"/>
              <a:t>2. Think about the purpose of the source. What was the author's message or argument? What was he/she trying </a:t>
            </a:r>
            <a:r>
              <a:rPr lang="en-US" b="1" dirty="0"/>
              <a:t>to get across</a:t>
            </a:r>
            <a:r>
              <a:rPr lang="ru-RU" b="1" dirty="0"/>
              <a:t>-донести</a:t>
            </a:r>
            <a:r>
              <a:rPr lang="en-US" dirty="0"/>
              <a:t>? Is the message explicit</a:t>
            </a:r>
            <a:r>
              <a:rPr lang="ru-RU" dirty="0"/>
              <a:t>-явный, точный, подробный</a:t>
            </a:r>
            <a:r>
              <a:rPr lang="en-US" dirty="0"/>
              <a:t>, or are there implicit </a:t>
            </a:r>
            <a:r>
              <a:rPr lang="ru-RU" dirty="0"/>
              <a:t>скрытый </a:t>
            </a:r>
            <a:r>
              <a:rPr lang="en-US" dirty="0"/>
              <a:t>messages as well?</a:t>
            </a:r>
            <a:endParaRPr lang="ru-RU" dirty="0"/>
          </a:p>
        </p:txBody>
      </p:sp>
    </p:spTree>
    <p:extLst>
      <p:ext uri="{BB962C8B-B14F-4D97-AF65-F5344CB8AC3E}">
        <p14:creationId xmlns:p14="http://schemas.microsoft.com/office/powerpoint/2010/main" val="3322583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lstStyle/>
          <a:p>
            <a:r>
              <a:rPr lang="en-US" dirty="0"/>
              <a:t>What are Primary Sources? </a:t>
            </a:r>
            <a:endParaRPr lang="ru-RU" dirty="0"/>
          </a:p>
          <a:p>
            <a:r>
              <a:rPr lang="en-US" dirty="0"/>
              <a:t>how to analyze a primary source</a:t>
            </a:r>
          </a:p>
        </p:txBody>
      </p:sp>
    </p:spTree>
    <p:extLst>
      <p:ext uri="{BB962C8B-B14F-4D97-AF65-F5344CB8AC3E}">
        <p14:creationId xmlns:p14="http://schemas.microsoft.com/office/powerpoint/2010/main" val="2122835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3. How does the author try to get the message across? What methods does he/she use?</a:t>
            </a:r>
            <a:endParaRPr lang="ru-RU" dirty="0"/>
          </a:p>
        </p:txBody>
      </p:sp>
    </p:spTree>
    <p:extLst>
      <p:ext uri="{BB962C8B-B14F-4D97-AF65-F5344CB8AC3E}">
        <p14:creationId xmlns:p14="http://schemas.microsoft.com/office/powerpoint/2010/main" val="2378354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author? </a:t>
            </a:r>
            <a:endParaRPr lang="ru-RU" dirty="0"/>
          </a:p>
        </p:txBody>
      </p:sp>
      <p:sp>
        <p:nvSpPr>
          <p:cNvPr id="3" name="Объект 2"/>
          <p:cNvSpPr>
            <a:spLocks noGrp="1"/>
          </p:cNvSpPr>
          <p:nvPr>
            <p:ph idx="1"/>
          </p:nvPr>
        </p:nvSpPr>
        <p:spPr/>
        <p:txBody>
          <a:bodyPr/>
          <a:lstStyle/>
          <a:p>
            <a:endParaRPr lang="en-US" dirty="0"/>
          </a:p>
          <a:p>
            <a:r>
              <a:rPr lang="en-US" dirty="0"/>
              <a:t>4. What do you know about the author? Race, sex, class, occupation, religion, age, region, political beliefs? Does any of this matter? How?</a:t>
            </a:r>
          </a:p>
          <a:p>
            <a:endParaRPr lang="ru-RU" dirty="0"/>
          </a:p>
        </p:txBody>
      </p:sp>
    </p:spTree>
    <p:extLst>
      <p:ext uri="{BB962C8B-B14F-4D97-AF65-F5344CB8AC3E}">
        <p14:creationId xmlns:p14="http://schemas.microsoft.com/office/powerpoint/2010/main" val="2998998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audience?</a:t>
            </a:r>
            <a:endParaRPr lang="ru-RU" dirty="0"/>
          </a:p>
        </p:txBody>
      </p:sp>
      <p:sp>
        <p:nvSpPr>
          <p:cNvPr id="3" name="Объект 2"/>
          <p:cNvSpPr>
            <a:spLocks noGrp="1"/>
          </p:cNvSpPr>
          <p:nvPr>
            <p:ph idx="1"/>
          </p:nvPr>
        </p:nvSpPr>
        <p:spPr/>
        <p:txBody>
          <a:bodyPr>
            <a:normAutofit/>
          </a:bodyPr>
          <a:lstStyle/>
          <a:p>
            <a:r>
              <a:rPr lang="en-US" dirty="0"/>
              <a:t>5. Who constituted the intended audience? Was this source meant for one person's eyes, or for the public? How does that affect the source?</a:t>
            </a:r>
          </a:p>
          <a:p>
            <a:endParaRPr lang="en-US" dirty="0"/>
          </a:p>
          <a:p>
            <a:endParaRPr lang="ru-RU" dirty="0"/>
          </a:p>
        </p:txBody>
      </p:sp>
    </p:spTree>
    <p:extLst>
      <p:ext uri="{BB962C8B-B14F-4D97-AF65-F5344CB8AC3E}">
        <p14:creationId xmlns:p14="http://schemas.microsoft.com/office/powerpoint/2010/main" val="684339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6. What can a careful reading of the text (even if it is an object) tell you? How does the language work? What are the important metaphors or symbols? What can the author's choice of words tell you? What about the silences--what does the author choose NOT to talk about?</a:t>
            </a:r>
          </a:p>
          <a:p>
            <a:endParaRPr lang="ru-RU" dirty="0"/>
          </a:p>
        </p:txBody>
      </p:sp>
    </p:spTree>
    <p:extLst>
      <p:ext uri="{BB962C8B-B14F-4D97-AF65-F5344CB8AC3E}">
        <p14:creationId xmlns:p14="http://schemas.microsoft.com/office/powerpoint/2010/main" val="15972152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dirty="0">
                <a:latin typeface="Times New Roman" pitchFamily="18" charset="0"/>
                <a:cs typeface="Times New Roman" pitchFamily="18" charset="0"/>
              </a:rPr>
              <a:t>Now you can evaluate the source as historical evidence.</a:t>
            </a:r>
            <a:br>
              <a:rPr lang="en-US"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endParaRPr lang="en-US" dirty="0"/>
          </a:p>
          <a:p>
            <a:r>
              <a:rPr lang="en-US" dirty="0"/>
              <a:t>1. Is it prescriptive--telling you what people thought should happen--or descriptive--telling you what people thought did happen?</a:t>
            </a:r>
          </a:p>
          <a:p>
            <a:endParaRPr lang="en-US" dirty="0"/>
          </a:p>
          <a:p>
            <a:r>
              <a:rPr lang="en-US" dirty="0"/>
              <a:t>2. Does it describe ideology and/or behavior?</a:t>
            </a:r>
          </a:p>
          <a:p>
            <a:endParaRPr lang="en-US" dirty="0"/>
          </a:p>
          <a:p>
            <a:r>
              <a:rPr lang="en-US" dirty="0"/>
              <a:t>3. Does it tell you about the beliefs/actions of the elite, or of "ordinary" people? From whose perspective?</a:t>
            </a:r>
          </a:p>
          <a:p>
            <a:endParaRPr lang="en-US" dirty="0"/>
          </a:p>
        </p:txBody>
      </p:sp>
    </p:spTree>
    <p:extLst>
      <p:ext uri="{BB962C8B-B14F-4D97-AF65-F5344CB8AC3E}">
        <p14:creationId xmlns:p14="http://schemas.microsoft.com/office/powerpoint/2010/main" val="1692565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Now you can evaluate the source as historical evidence.</a:t>
            </a:r>
            <a:br>
              <a:rPr lang="en-US" dirty="0"/>
            </a:br>
            <a:endParaRPr lang="ru-RU" dirty="0"/>
          </a:p>
        </p:txBody>
      </p:sp>
      <p:sp>
        <p:nvSpPr>
          <p:cNvPr id="3" name="Объект 2"/>
          <p:cNvSpPr>
            <a:spLocks noGrp="1"/>
          </p:cNvSpPr>
          <p:nvPr>
            <p:ph idx="1"/>
          </p:nvPr>
        </p:nvSpPr>
        <p:spPr/>
        <p:txBody>
          <a:bodyPr>
            <a:normAutofit fontScale="85000" lnSpcReduction="20000"/>
          </a:bodyPr>
          <a:lstStyle/>
          <a:p>
            <a:r>
              <a:rPr lang="en-US" dirty="0"/>
              <a:t>4. What historical questions can you answer using this source? What are the benefits of using this kind of source?</a:t>
            </a:r>
          </a:p>
          <a:p>
            <a:endParaRPr lang="en-US" dirty="0"/>
          </a:p>
          <a:p>
            <a:r>
              <a:rPr lang="en-US" dirty="0"/>
              <a:t>5. What questions can this source NOT help you answer? What are the limitations of this type of source?</a:t>
            </a:r>
          </a:p>
          <a:p>
            <a:endParaRPr lang="en-US" dirty="0"/>
          </a:p>
          <a:p>
            <a:r>
              <a:rPr lang="en-US" dirty="0"/>
              <a:t>6. If we have read other historians' interpretations of this source or sources like this one, how does your analysis fit with theirs? In your opinion, does this source support or challenge their argument?</a:t>
            </a:r>
          </a:p>
          <a:p>
            <a:endParaRPr lang="en-US" dirty="0"/>
          </a:p>
          <a:p>
            <a:endParaRPr lang="en-US" dirty="0"/>
          </a:p>
          <a:p>
            <a:endParaRPr lang="ru-RU" dirty="0"/>
          </a:p>
        </p:txBody>
      </p:sp>
    </p:spTree>
    <p:extLst>
      <p:ext uri="{BB962C8B-B14F-4D97-AF65-F5344CB8AC3E}">
        <p14:creationId xmlns:p14="http://schemas.microsoft.com/office/powerpoint/2010/main" val="235925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900" dirty="0">
                <a:solidFill>
                  <a:prstClr val="black"/>
                </a:solidFill>
                <a:latin typeface="Times New Roman" pitchFamily="18" charset="0"/>
                <a:cs typeface="Times New Roman" pitchFamily="18" charset="0"/>
              </a:rPr>
              <a:t>Now you can evaluate the source as historical evidence.</a:t>
            </a:r>
            <a:br>
              <a:rPr lang="en-US" sz="2900" dirty="0">
                <a:solidFill>
                  <a:prstClr val="black"/>
                </a:solidFill>
                <a:latin typeface="Times New Roman" pitchFamily="18" charset="0"/>
                <a:cs typeface="Times New Roman" pitchFamily="18" charset="0"/>
              </a:rPr>
            </a:br>
            <a:endParaRPr lang="ru-RU" dirty="0"/>
          </a:p>
        </p:txBody>
      </p:sp>
      <p:sp>
        <p:nvSpPr>
          <p:cNvPr id="3" name="Объект 2"/>
          <p:cNvSpPr>
            <a:spLocks noGrp="1"/>
          </p:cNvSpPr>
          <p:nvPr>
            <p:ph idx="1"/>
          </p:nvPr>
        </p:nvSpPr>
        <p:spPr/>
        <p:txBody>
          <a:bodyPr/>
          <a:lstStyle/>
          <a:p>
            <a:r>
              <a:rPr lang="en-US" dirty="0"/>
              <a:t>Remember, you cannot address each and every one of these questions in your paper, You need to be selective.</a:t>
            </a:r>
          </a:p>
          <a:p>
            <a:endParaRPr lang="ru-RU" dirty="0"/>
          </a:p>
        </p:txBody>
      </p:sp>
    </p:spTree>
    <p:extLst>
      <p:ext uri="{BB962C8B-B14F-4D97-AF65-F5344CB8AC3E}">
        <p14:creationId xmlns:p14="http://schemas.microsoft.com/office/powerpoint/2010/main" val="1835844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how to analyze a primary source</a:t>
            </a:r>
            <a:endParaRPr lang="ru-RU" dirty="0"/>
          </a:p>
        </p:txBody>
      </p:sp>
      <p:sp>
        <p:nvSpPr>
          <p:cNvPr id="3" name="Объект 2"/>
          <p:cNvSpPr>
            <a:spLocks noGrp="1"/>
          </p:cNvSpPr>
          <p:nvPr>
            <p:ph idx="1"/>
          </p:nvPr>
        </p:nvSpPr>
        <p:spPr/>
        <p:txBody>
          <a:bodyPr/>
          <a:lstStyle/>
          <a:p>
            <a:pPr marL="0" indent="0">
              <a:buNone/>
            </a:pPr>
            <a:r>
              <a:rPr lang="ru-RU" dirty="0"/>
              <a:t>1.</a:t>
            </a:r>
            <a:r>
              <a:rPr lang="en-US" dirty="0"/>
              <a:t>Read the text closely several times. Look more carefully at the structure and words of the piece each time you read it. If it is a movie or a piece of music, also play it several times.</a:t>
            </a:r>
          </a:p>
          <a:p>
            <a:pPr marL="0" indent="0">
              <a:buNone/>
            </a:pPr>
            <a:r>
              <a:rPr lang="en-US" dirty="0"/>
              <a:t>Highlight and take notes as you go through the process of studying a source.</a:t>
            </a:r>
            <a:endParaRPr lang="ru-RU" dirty="0"/>
          </a:p>
        </p:txBody>
      </p:sp>
    </p:spTree>
    <p:extLst>
      <p:ext uri="{BB962C8B-B14F-4D97-AF65-F5344CB8AC3E}">
        <p14:creationId xmlns:p14="http://schemas.microsoft.com/office/powerpoint/2010/main" val="1856218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Understand the "Bias Rule." </a:t>
            </a:r>
            <a:endParaRPr lang="ru-RU" dirty="0"/>
          </a:p>
        </p:txBody>
      </p:sp>
      <p:sp>
        <p:nvSpPr>
          <p:cNvPr id="3" name="Объект 2"/>
          <p:cNvSpPr>
            <a:spLocks noGrp="1"/>
          </p:cNvSpPr>
          <p:nvPr>
            <p:ph idx="1"/>
          </p:nvPr>
        </p:nvSpPr>
        <p:spPr/>
        <p:txBody>
          <a:bodyPr/>
          <a:lstStyle/>
          <a:p>
            <a:r>
              <a:rPr lang="ru-RU" dirty="0"/>
              <a:t>2. </a:t>
            </a:r>
            <a:r>
              <a:rPr lang="en-US" dirty="0"/>
              <a:t>This guideline, often used by historians, says that every source has a bias. Analyze the source skeptically, and at the end of your primary source analysis, you should be able to determine the bias and seek out other sources on the opposite side of the bias or issue.</a:t>
            </a:r>
            <a:endParaRPr lang="ru-RU" dirty="0"/>
          </a:p>
        </p:txBody>
      </p:sp>
    </p:spTree>
    <p:extLst>
      <p:ext uri="{BB962C8B-B14F-4D97-AF65-F5344CB8AC3E}">
        <p14:creationId xmlns:p14="http://schemas.microsoft.com/office/powerpoint/2010/main" val="2274686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Understand the "Time and Place rule." </a:t>
            </a:r>
            <a:endParaRPr lang="ru-RU" dirty="0"/>
          </a:p>
        </p:txBody>
      </p:sp>
      <p:sp>
        <p:nvSpPr>
          <p:cNvPr id="3" name="Объект 2"/>
          <p:cNvSpPr>
            <a:spLocks noGrp="1"/>
          </p:cNvSpPr>
          <p:nvPr>
            <p:ph idx="1"/>
          </p:nvPr>
        </p:nvSpPr>
        <p:spPr/>
        <p:txBody>
          <a:bodyPr/>
          <a:lstStyle/>
          <a:p>
            <a:r>
              <a:rPr lang="ru-RU" dirty="0"/>
              <a:t>3. </a:t>
            </a:r>
            <a:r>
              <a:rPr lang="en-US" dirty="0"/>
              <a:t>This rule says the closer the author of the source is to the event, the better the source will be. After analyzing a source, you should be able to tell the quality of the source by the proximity of the author to the event</a:t>
            </a:r>
            <a:endParaRPr lang="ru-RU" dirty="0"/>
          </a:p>
        </p:txBody>
      </p:sp>
    </p:spTree>
    <p:extLst>
      <p:ext uri="{BB962C8B-B14F-4D97-AF65-F5344CB8AC3E}">
        <p14:creationId xmlns:p14="http://schemas.microsoft.com/office/powerpoint/2010/main" val="1968223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What are Primary Sources? </a:t>
            </a:r>
            <a:br>
              <a:rPr lang="en-US" dirty="0"/>
            </a:br>
            <a:endParaRPr lang="ru-RU" dirty="0"/>
          </a:p>
        </p:txBody>
      </p:sp>
      <p:sp>
        <p:nvSpPr>
          <p:cNvPr id="3" name="Объект 2"/>
          <p:cNvSpPr>
            <a:spLocks noGrp="1"/>
          </p:cNvSpPr>
          <p:nvPr>
            <p:ph idx="1"/>
          </p:nvPr>
        </p:nvSpPr>
        <p:spPr/>
        <p:txBody>
          <a:bodyPr>
            <a:normAutofit fontScale="85000" lnSpcReduction="20000"/>
          </a:bodyPr>
          <a:lstStyle/>
          <a:p>
            <a:r>
              <a:rPr lang="en-US" dirty="0"/>
              <a:t>Primary sources provide first-hand testimony or direct evidence concerning a topic under investigation. They are created by witnesses or recorders who experienced the events or conditions being documented. Often these sources are created at the time when the events or conditions are occurring, but primary sources can also include autobiographies, memoirs, and oral histories recorded later. Primary sources are characterized by their content, regardless of whether they are available in original format, in microfilm/microfiche, in digital format, or in published format. </a:t>
            </a:r>
          </a:p>
          <a:p>
            <a:endParaRPr lang="ru-RU" dirty="0"/>
          </a:p>
        </p:txBody>
      </p:sp>
    </p:spTree>
    <p:extLst>
      <p:ext uri="{BB962C8B-B14F-4D97-AF65-F5344CB8AC3E}">
        <p14:creationId xmlns:p14="http://schemas.microsoft.com/office/powerpoint/2010/main" val="25230969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Identify the type of source. </a:t>
            </a:r>
            <a:endParaRPr lang="ru-RU" dirty="0"/>
          </a:p>
        </p:txBody>
      </p:sp>
      <p:sp>
        <p:nvSpPr>
          <p:cNvPr id="3" name="Объект 2"/>
          <p:cNvSpPr>
            <a:spLocks noGrp="1"/>
          </p:cNvSpPr>
          <p:nvPr>
            <p:ph idx="1"/>
          </p:nvPr>
        </p:nvSpPr>
        <p:spPr/>
        <p:txBody>
          <a:bodyPr/>
          <a:lstStyle/>
          <a:p>
            <a:r>
              <a:rPr lang="ru-RU" dirty="0"/>
              <a:t>4. </a:t>
            </a:r>
            <a:r>
              <a:rPr lang="en-US" dirty="0"/>
              <a:t>Examples of source types are: an official document, a letter, an autobiography, a piece of music, a memo, a journal. This will help lead you to the author and reason of the document's creation.</a:t>
            </a:r>
            <a:endParaRPr lang="ru-RU" dirty="0"/>
          </a:p>
        </p:txBody>
      </p:sp>
    </p:spTree>
    <p:extLst>
      <p:ext uri="{BB962C8B-B14F-4D97-AF65-F5344CB8AC3E}">
        <p14:creationId xmlns:p14="http://schemas.microsoft.com/office/powerpoint/2010/main" val="4266833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Identify who the author is. </a:t>
            </a:r>
            <a:endParaRPr lang="ru-RU" dirty="0"/>
          </a:p>
        </p:txBody>
      </p:sp>
      <p:sp>
        <p:nvSpPr>
          <p:cNvPr id="3" name="Объект 2"/>
          <p:cNvSpPr>
            <a:spLocks noGrp="1"/>
          </p:cNvSpPr>
          <p:nvPr>
            <p:ph idx="1"/>
          </p:nvPr>
        </p:nvSpPr>
        <p:spPr/>
        <p:txBody>
          <a:bodyPr/>
          <a:lstStyle/>
          <a:p>
            <a:r>
              <a:rPr lang="ru-RU" dirty="0"/>
              <a:t>5. </a:t>
            </a:r>
            <a:r>
              <a:rPr lang="en-US" dirty="0"/>
              <a:t>For most journals, letters and memoirs, you should have a clear idea of the author and be able to research the author's past. Even official documents have authors, and you can research the institution and directives with which the source was written.</a:t>
            </a:r>
            <a:endParaRPr lang="ru-RU" dirty="0"/>
          </a:p>
        </p:txBody>
      </p:sp>
    </p:spTree>
    <p:extLst>
      <p:ext uri="{BB962C8B-B14F-4D97-AF65-F5344CB8AC3E}">
        <p14:creationId xmlns:p14="http://schemas.microsoft.com/office/powerpoint/2010/main" val="10727372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identify the audience for which the source was intended. </a:t>
            </a:r>
            <a:endParaRPr lang="ru-RU" dirty="0"/>
          </a:p>
        </p:txBody>
      </p:sp>
      <p:sp>
        <p:nvSpPr>
          <p:cNvPr id="3" name="Объект 2"/>
          <p:cNvSpPr>
            <a:spLocks noGrp="1"/>
          </p:cNvSpPr>
          <p:nvPr>
            <p:ph idx="1"/>
          </p:nvPr>
        </p:nvSpPr>
        <p:spPr/>
        <p:txBody>
          <a:bodyPr/>
          <a:lstStyle/>
          <a:p>
            <a:r>
              <a:rPr lang="ru-RU" dirty="0"/>
              <a:t>6. </a:t>
            </a:r>
            <a:r>
              <a:rPr lang="en-US" dirty="0"/>
              <a:t>Most importantly, is it public or private? By understanding the audience, you can more easily understand the motives behind the document.</a:t>
            </a:r>
            <a:endParaRPr lang="ru-RU" dirty="0"/>
          </a:p>
        </p:txBody>
      </p:sp>
    </p:spTree>
    <p:extLst>
      <p:ext uri="{BB962C8B-B14F-4D97-AF65-F5344CB8AC3E}">
        <p14:creationId xmlns:p14="http://schemas.microsoft.com/office/powerpoint/2010/main" val="10651291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Find the source's intended message</a:t>
            </a:r>
            <a:endParaRPr lang="ru-RU" dirty="0"/>
          </a:p>
        </p:txBody>
      </p:sp>
      <p:sp>
        <p:nvSpPr>
          <p:cNvPr id="3" name="Объект 2"/>
          <p:cNvSpPr>
            <a:spLocks noGrp="1"/>
          </p:cNvSpPr>
          <p:nvPr>
            <p:ph idx="1"/>
          </p:nvPr>
        </p:nvSpPr>
        <p:spPr/>
        <p:txBody>
          <a:bodyPr>
            <a:normAutofit/>
          </a:bodyPr>
          <a:lstStyle/>
          <a:p>
            <a:r>
              <a:rPr lang="ru-RU" dirty="0"/>
              <a:t>7</a:t>
            </a:r>
            <a:r>
              <a:rPr lang="en-US" dirty="0"/>
              <a:t>. Note the story that is described in the text with a beginning, middle and end, if possible.</a:t>
            </a:r>
          </a:p>
          <a:p>
            <a:pPr marL="0" indent="0">
              <a:buNone/>
            </a:pPr>
            <a:r>
              <a:rPr lang="en-US" dirty="0"/>
              <a:t>Decide if the message is explicit or implicit (stated clearly or implied.) Decide if it is prescriptive or descriptive. For example, does it tell you what the author said should have taken place or what the author believed did take place?</a:t>
            </a:r>
            <a:endParaRPr lang="ru-RU" dirty="0"/>
          </a:p>
        </p:txBody>
      </p:sp>
    </p:spTree>
    <p:extLst>
      <p:ext uri="{BB962C8B-B14F-4D97-AF65-F5344CB8AC3E}">
        <p14:creationId xmlns:p14="http://schemas.microsoft.com/office/powerpoint/2010/main" val="12637283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Determine why the source was created. </a:t>
            </a:r>
            <a:endParaRPr lang="ru-RU" dirty="0"/>
          </a:p>
        </p:txBody>
      </p:sp>
      <p:sp>
        <p:nvSpPr>
          <p:cNvPr id="3" name="Объект 2"/>
          <p:cNvSpPr>
            <a:spLocks noGrp="1"/>
          </p:cNvSpPr>
          <p:nvPr>
            <p:ph idx="1"/>
          </p:nvPr>
        </p:nvSpPr>
        <p:spPr/>
        <p:txBody>
          <a:bodyPr/>
          <a:lstStyle/>
          <a:p>
            <a:r>
              <a:rPr lang="ru-RU" dirty="0"/>
              <a:t>8. </a:t>
            </a:r>
            <a:r>
              <a:rPr lang="en-US" dirty="0"/>
              <a:t>First decide if this was a clear statement of facts, or a message written to persuade its readers. Use the bias rule to help you analyze this.</a:t>
            </a:r>
            <a:endParaRPr lang="ru-RU" dirty="0"/>
          </a:p>
        </p:txBody>
      </p:sp>
    </p:spTree>
    <p:extLst>
      <p:ext uri="{BB962C8B-B14F-4D97-AF65-F5344CB8AC3E}">
        <p14:creationId xmlns:p14="http://schemas.microsoft.com/office/powerpoint/2010/main" val="24111437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Ask if this is a credible source.</a:t>
            </a:r>
            <a:endParaRPr lang="ru-RU" dirty="0"/>
          </a:p>
        </p:txBody>
      </p:sp>
      <p:sp>
        <p:nvSpPr>
          <p:cNvPr id="3" name="Объект 2"/>
          <p:cNvSpPr>
            <a:spLocks noGrp="1"/>
          </p:cNvSpPr>
          <p:nvPr>
            <p:ph idx="1"/>
          </p:nvPr>
        </p:nvSpPr>
        <p:spPr/>
        <p:txBody>
          <a:bodyPr>
            <a:normAutofit fontScale="92500" lnSpcReduction="10000"/>
          </a:bodyPr>
          <a:lstStyle/>
          <a:p>
            <a:r>
              <a:rPr lang="ru-RU" dirty="0"/>
              <a:t>9.</a:t>
            </a:r>
            <a:r>
              <a:rPr lang="en-US" dirty="0"/>
              <a:t>Based on the bias rule, the time and place rule, and all the elements that you have just analyzed, decide if the source is trustworthy.</a:t>
            </a:r>
          </a:p>
          <a:p>
            <a:pPr marL="0" indent="0">
              <a:buNone/>
            </a:pPr>
            <a:r>
              <a:rPr lang="en-US" dirty="0"/>
              <a:t>Also, identify the date of publication of the source. This will help you to know if it was written as events unfolded or at a later date.</a:t>
            </a:r>
          </a:p>
          <a:p>
            <a:pPr marL="0" indent="0">
              <a:buNone/>
            </a:pPr>
            <a:r>
              <a:rPr lang="en-US" dirty="0"/>
              <a:t>Identify the publisher. This is usually at the beginning of the book or source. Note if there were any revisions made at a later date. If it says "Second Edition" or more, this may be the case.</a:t>
            </a:r>
            <a:endParaRPr lang="ru-RU" dirty="0"/>
          </a:p>
        </p:txBody>
      </p:sp>
    </p:spTree>
    <p:extLst>
      <p:ext uri="{BB962C8B-B14F-4D97-AF65-F5344CB8AC3E}">
        <p14:creationId xmlns:p14="http://schemas.microsoft.com/office/powerpoint/2010/main" val="40575094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10. </a:t>
            </a:r>
            <a:r>
              <a:rPr lang="en-US" dirty="0"/>
              <a:t>List the things you can determine about the historical period by analyzing this resource. Write down any clues the source provides to how ordinary people lived in that time and place</a:t>
            </a:r>
            <a:endParaRPr lang="ru-RU" dirty="0"/>
          </a:p>
        </p:txBody>
      </p:sp>
    </p:spTree>
    <p:extLst>
      <p:ext uri="{BB962C8B-B14F-4D97-AF65-F5344CB8AC3E}">
        <p14:creationId xmlns:p14="http://schemas.microsoft.com/office/powerpoint/2010/main" val="753397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List the limitations of the source, based on the bias, point of view and more. This will help you to know its weaknesses when using it in a paper or essay.</a:t>
            </a:r>
            <a:endParaRPr lang="ru-RU" dirty="0"/>
          </a:p>
        </p:txBody>
      </p:sp>
    </p:spTree>
    <p:extLst>
      <p:ext uri="{BB962C8B-B14F-4D97-AF65-F5344CB8AC3E}">
        <p14:creationId xmlns:p14="http://schemas.microsoft.com/office/powerpoint/2010/main" val="18655208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Примеры источников</a:t>
            </a:r>
          </a:p>
        </p:txBody>
      </p:sp>
      <p:sp>
        <p:nvSpPr>
          <p:cNvPr id="3" name="Объект 2"/>
          <p:cNvSpPr>
            <a:spLocks noGrp="1"/>
          </p:cNvSpPr>
          <p:nvPr>
            <p:ph idx="1"/>
          </p:nvPr>
        </p:nvSpPr>
        <p:spPr/>
        <p:txBody>
          <a:bodyPr/>
          <a:lstStyle/>
          <a:p>
            <a:pPr marL="0" indent="0">
              <a:buNone/>
            </a:pPr>
            <a:r>
              <a:rPr lang="ru-RU" b="1" dirty="0"/>
              <a:t>Источники по истории Византии второй половины IX—XII вв. // </a:t>
            </a:r>
            <a:r>
              <a:rPr lang="ru-RU" i="1" dirty="0"/>
              <a:t>История Византии. В 3 т. М.: Наука. 1967. Т. 3.</a:t>
            </a:r>
            <a:r>
              <a:rPr lang="en-US" i="1" dirty="0"/>
              <a:t> </a:t>
            </a:r>
            <a:r>
              <a:rPr lang="ru-RU" i="1" dirty="0"/>
              <a:t>Электронный ресурс: </a:t>
            </a:r>
            <a:r>
              <a:rPr lang="en-US" i="1" dirty="0"/>
              <a:t>URL: </a:t>
            </a:r>
            <a:r>
              <a:rPr lang="en-US" i="1" dirty="0">
                <a:hlinkClick r:id="rId2"/>
              </a:rPr>
              <a:t>https://www.sedmitza.ru/text/444009.html</a:t>
            </a:r>
            <a:r>
              <a:rPr lang="en-US" i="1" dirty="0"/>
              <a:t>. </a:t>
            </a:r>
            <a:r>
              <a:rPr lang="ru-RU" i="1" dirty="0"/>
              <a:t>Дата </a:t>
            </a:r>
            <a:r>
              <a:rPr lang="ru-RU" i="1"/>
              <a:t>последнего обращения 01.10.2022.</a:t>
            </a:r>
            <a:endParaRPr lang="ru-RU" i="1" dirty="0"/>
          </a:p>
          <a:p>
            <a:pPr marL="0" indent="0">
              <a:buNone/>
            </a:pPr>
            <a:endParaRPr lang="ru-RU" i="1" dirty="0"/>
          </a:p>
          <a:p>
            <a:pPr marL="0" indent="0">
              <a:buNone/>
            </a:pPr>
            <a:endParaRPr lang="ru-RU" dirty="0"/>
          </a:p>
          <a:p>
            <a:endParaRPr lang="ru-RU" dirty="0"/>
          </a:p>
        </p:txBody>
      </p:sp>
    </p:spTree>
    <p:extLst>
      <p:ext uri="{BB962C8B-B14F-4D97-AF65-F5344CB8AC3E}">
        <p14:creationId xmlns:p14="http://schemas.microsoft.com/office/powerpoint/2010/main" val="12844010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Источник для анализа</a:t>
            </a:r>
          </a:p>
        </p:txBody>
      </p:sp>
      <p:sp>
        <p:nvSpPr>
          <p:cNvPr id="3" name="Объект 2"/>
          <p:cNvSpPr>
            <a:spLocks noGrp="1"/>
          </p:cNvSpPr>
          <p:nvPr>
            <p:ph idx="1"/>
          </p:nvPr>
        </p:nvSpPr>
        <p:spPr/>
        <p:txBody>
          <a:bodyPr/>
          <a:lstStyle/>
          <a:p>
            <a:pPr marL="0" indent="0">
              <a:buNone/>
            </a:pPr>
            <a:r>
              <a:rPr lang="ru-RU" dirty="0"/>
              <a:t>Тост И.В. Сталина за "здоровье русского народа": Выступление на приеме в Кремле в честь командующих войсками Красной Армии, </a:t>
            </a:r>
            <a:r>
              <a:rPr lang="en-US" dirty="0"/>
              <a:t>………</a:t>
            </a:r>
            <a:r>
              <a:rPr lang="ru-RU" dirty="0"/>
              <a:t>г. // </a:t>
            </a:r>
            <a:r>
              <a:rPr lang="ru-RU" dirty="0" err="1"/>
              <a:t>Cталин</a:t>
            </a:r>
            <a:r>
              <a:rPr lang="ru-RU" dirty="0"/>
              <a:t>, И.В., Сочинения, в 16 т., т. 15: 1941-1945, </a:t>
            </a:r>
            <a:r>
              <a:rPr lang="ru-RU" dirty="0" err="1"/>
              <a:t>Stanford</a:t>
            </a:r>
            <a:r>
              <a:rPr lang="ru-RU" dirty="0"/>
              <a:t> 1967, с. 203-204.</a:t>
            </a:r>
          </a:p>
        </p:txBody>
      </p:sp>
    </p:spTree>
    <p:extLst>
      <p:ext uri="{BB962C8B-B14F-4D97-AF65-F5344CB8AC3E}">
        <p14:creationId xmlns:p14="http://schemas.microsoft.com/office/powerpoint/2010/main" val="307575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 government’s documents </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b="1" dirty="0"/>
              <a:t>A government’s documents </a:t>
            </a:r>
            <a:r>
              <a:rPr lang="en-US" dirty="0"/>
              <a:t>are direct evidence of its activities, functions, and policies. For any research that relates to the workings of government, government documents are indispensible primary sources.</a:t>
            </a:r>
          </a:p>
          <a:p>
            <a:pPr marL="0" indent="0">
              <a:buNone/>
            </a:pPr>
            <a:r>
              <a:rPr lang="en-US" dirty="0"/>
              <a:t>A wide range of primary sources are found in government documents:</a:t>
            </a:r>
          </a:p>
          <a:p>
            <a:pPr marL="0" indent="0">
              <a:buNone/>
            </a:pPr>
            <a:r>
              <a:rPr lang="en-US" dirty="0"/>
              <a:t> the hearings and debates of legislative bodies; </a:t>
            </a:r>
          </a:p>
          <a:p>
            <a:pPr marL="0" indent="0">
              <a:buNone/>
            </a:pPr>
            <a:r>
              <a:rPr lang="en-US" dirty="0"/>
              <a:t>the official text of laws, regulations and treaties; </a:t>
            </a:r>
          </a:p>
          <a:p>
            <a:pPr marL="0" indent="0">
              <a:buNone/>
            </a:pPr>
            <a:r>
              <a:rPr lang="en-US" dirty="0"/>
              <a:t>records of government expenditures and finances; </a:t>
            </a:r>
          </a:p>
          <a:p>
            <a:pPr marL="0" indent="0">
              <a:buNone/>
            </a:pPr>
            <a:r>
              <a:rPr lang="en-US" dirty="0"/>
              <a:t>statistical compilations such as census data; </a:t>
            </a:r>
          </a:p>
          <a:p>
            <a:pPr marL="0" indent="0">
              <a:buNone/>
            </a:pPr>
            <a:r>
              <a:rPr lang="en-US" dirty="0"/>
              <a:t>investigative reports; </a:t>
            </a:r>
          </a:p>
          <a:p>
            <a:pPr marL="0" indent="0">
              <a:buNone/>
            </a:pPr>
            <a:r>
              <a:rPr lang="en-US" dirty="0"/>
              <a:t>scientific data; </a:t>
            </a:r>
          </a:p>
          <a:p>
            <a:pPr marL="0" indent="0">
              <a:buNone/>
            </a:pPr>
            <a:r>
              <a:rPr lang="en-US" dirty="0"/>
              <a:t>and many other sources that touch virtually all aspects of society and human endeavor. This information comes in a similarly wide variety of formats, including books, periodicals, maps, CD-ROMs, microfiche, and online databases.</a:t>
            </a:r>
            <a:endParaRPr lang="ru-RU" dirty="0"/>
          </a:p>
        </p:txBody>
      </p:sp>
    </p:spTree>
    <p:extLst>
      <p:ext uri="{BB962C8B-B14F-4D97-AF65-F5344CB8AC3E}">
        <p14:creationId xmlns:p14="http://schemas.microsoft.com/office/powerpoint/2010/main" val="29114529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Тост И.В. Сталина за "здоровье русского народа"</a:t>
            </a:r>
          </a:p>
        </p:txBody>
      </p:sp>
      <p:sp>
        <p:nvSpPr>
          <p:cNvPr id="3" name="Объект 2"/>
          <p:cNvSpPr>
            <a:spLocks noGrp="1"/>
          </p:cNvSpPr>
          <p:nvPr>
            <p:ph idx="1"/>
          </p:nvPr>
        </p:nvSpPr>
        <p:spPr/>
        <p:txBody>
          <a:bodyPr>
            <a:normAutofit fontScale="47500" lnSpcReduction="20000"/>
          </a:bodyPr>
          <a:lstStyle/>
          <a:p>
            <a:r>
              <a:rPr lang="en-US" dirty="0"/>
              <a:t>“</a:t>
            </a:r>
            <a:r>
              <a:rPr lang="ru-RU" dirty="0"/>
              <a:t>Товарищи, разрешите мне поднять еще один, последний тост.</a:t>
            </a:r>
          </a:p>
          <a:p>
            <a:r>
              <a:rPr lang="ru-RU" dirty="0"/>
              <a:t>Я хотел бы поднять тост за здоровье нашего Советского народа и, прежде всего, русского народа. (Бурные, продолжительные аплодисменты, крики "ура").</a:t>
            </a:r>
          </a:p>
          <a:p>
            <a:r>
              <a:rPr lang="ru-RU" dirty="0"/>
              <a:t>Я пью, прежде всего, за здоровье русского народа потому, что он является наиболее выдающейся нацией из всех наций, входящих в состав Советского Союза.</a:t>
            </a:r>
          </a:p>
          <a:p>
            <a:r>
              <a:rPr lang="ru-RU" dirty="0"/>
              <a:t>Я поднимаю тост за здоровье русского народа потому, что он заслужил в этой войне общее признание, как руководящей силы Советского Союза среди всех народов нашей страны.</a:t>
            </a:r>
          </a:p>
          <a:p>
            <a:r>
              <a:rPr lang="ru-RU" dirty="0"/>
              <a:t>Я поднимаю тост за здоровье русского народа не только потому, что он – руководящий народ, но и потому, что у него имеется ясный ум, стойкий характер и терпение.</a:t>
            </a:r>
          </a:p>
          <a:p>
            <a:r>
              <a:rPr lang="ru-RU" dirty="0"/>
              <a:t>У нашего правительства было не мало ошибок, были у нас моменты отчаянного положения в 1941-1942 годах, когда наша армия отступала, покидала родные нам села и города Украины, Белоруссии, Молдавии, Ленинградской области, Прибалтики, Карело-Финской республики, покидала, потому что не было другого выхода. Иной народ мог бы сказать Правительству: вы не оправдали наших ожиданий, уходите прочь, мы поставим другое правительство, которое заключит мир с Германией и обеспечит нам покой. Но русский народ не пошел на это, ибо он верил в правильность политики своего правительства и пошел на жертвы, чтобы обеспечить разгром Германии. И это доверие русского народа Советскому Правительству оказалось той решающей силой, которая обеспечила историческую победу над врагом человечества, – над фашизмом.</a:t>
            </a:r>
          </a:p>
          <a:p>
            <a:r>
              <a:rPr lang="ru-RU" dirty="0"/>
              <a:t>Спасибо ему, русскому народу, за это доверие!</a:t>
            </a:r>
          </a:p>
          <a:p>
            <a:r>
              <a:rPr lang="ru-RU" dirty="0"/>
              <a:t>За здоровье русского народа! (Бурные, долго не смолкающие аплодисменты).</a:t>
            </a:r>
            <a:r>
              <a:rPr lang="en-US" dirty="0"/>
              <a:t>”</a:t>
            </a:r>
            <a:endParaRPr lang="ru-RU" dirty="0"/>
          </a:p>
          <a:p>
            <a:endParaRPr lang="ru-RU" dirty="0"/>
          </a:p>
        </p:txBody>
      </p:sp>
    </p:spTree>
    <p:extLst>
      <p:ext uri="{BB962C8B-B14F-4D97-AF65-F5344CB8AC3E}">
        <p14:creationId xmlns:p14="http://schemas.microsoft.com/office/powerpoint/2010/main" val="702233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“government documents”</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What makes all these sources “government documents”? What all these sources have in common is that they are published or otherwise made available to the general public by a government for the general public, at government expense or as required by law. They are a government's official “voice.” Government documents are usually housed in separate sections of libraries, and have their own specialized arrangement and finding aids.</a:t>
            </a:r>
            <a:endParaRPr lang="ru-RU" dirty="0"/>
          </a:p>
        </p:txBody>
      </p:sp>
    </p:spTree>
    <p:extLst>
      <p:ext uri="{BB962C8B-B14F-4D97-AF65-F5344CB8AC3E}">
        <p14:creationId xmlns:p14="http://schemas.microsoft.com/office/powerpoint/2010/main" val="3664860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Manuscript and archival materials </a:t>
            </a:r>
            <a:endParaRPr lang="ru-RU" dirty="0"/>
          </a:p>
        </p:txBody>
      </p:sp>
      <p:sp>
        <p:nvSpPr>
          <p:cNvPr id="3" name="Объект 2"/>
          <p:cNvSpPr>
            <a:spLocks noGrp="1"/>
          </p:cNvSpPr>
          <p:nvPr>
            <p:ph idx="1"/>
          </p:nvPr>
        </p:nvSpPr>
        <p:spPr/>
        <p:txBody>
          <a:bodyPr>
            <a:normAutofit/>
          </a:bodyPr>
          <a:lstStyle/>
          <a:p>
            <a:r>
              <a:rPr lang="en-US" dirty="0"/>
              <a:t>Manuscript and archival materials are unique resources that can be found in only one library or institution (though digital copies or copies on microfilm or microfiche may be available elsewhere). </a:t>
            </a:r>
          </a:p>
        </p:txBody>
      </p:sp>
    </p:spTree>
    <p:extLst>
      <p:ext uri="{BB962C8B-B14F-4D97-AF65-F5344CB8AC3E}">
        <p14:creationId xmlns:p14="http://schemas.microsoft.com/office/powerpoint/2010/main" val="1556065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Manuscript and archival materials </a:t>
            </a:r>
            <a:endParaRPr lang="ru-RU" dirty="0"/>
          </a:p>
        </p:txBody>
      </p:sp>
      <p:sp>
        <p:nvSpPr>
          <p:cNvPr id="3" name="Объект 2"/>
          <p:cNvSpPr>
            <a:spLocks noGrp="1"/>
          </p:cNvSpPr>
          <p:nvPr>
            <p:ph idx="1"/>
          </p:nvPr>
        </p:nvSpPr>
        <p:spPr/>
        <p:txBody>
          <a:bodyPr/>
          <a:lstStyle/>
          <a:p>
            <a:r>
              <a:rPr lang="en-US" dirty="0"/>
              <a:t>They are valuable primary source material for researchers in many fields of study, including history, political science, sociology, literature, journalism, cultural anthropology, health sciences, law, and education. Manuscripts and archival materials are distinct from other library materials in the ways they are described, accessed, handled and evaluated.</a:t>
            </a:r>
          </a:p>
          <a:p>
            <a:endParaRPr lang="ru-RU" dirty="0"/>
          </a:p>
        </p:txBody>
      </p:sp>
    </p:spTree>
    <p:extLst>
      <p:ext uri="{BB962C8B-B14F-4D97-AF65-F5344CB8AC3E}">
        <p14:creationId xmlns:p14="http://schemas.microsoft.com/office/powerpoint/2010/main" val="1650099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Manuscripts and archives</a:t>
            </a:r>
            <a:endParaRPr lang="ru-RU" dirty="0"/>
          </a:p>
        </p:txBody>
      </p:sp>
      <p:sp>
        <p:nvSpPr>
          <p:cNvPr id="3" name="Объект 2"/>
          <p:cNvSpPr>
            <a:spLocks noGrp="1"/>
          </p:cNvSpPr>
          <p:nvPr>
            <p:ph idx="1"/>
          </p:nvPr>
        </p:nvSpPr>
        <p:spPr/>
        <p:txBody>
          <a:bodyPr>
            <a:normAutofit/>
          </a:bodyPr>
          <a:lstStyle/>
          <a:p>
            <a:pPr marL="0" indent="0">
              <a:buNone/>
            </a:pPr>
            <a:r>
              <a:rPr lang="en-US" dirty="0"/>
              <a:t>Manuscripts and archives are unpublished primary sources. The term archives, when it refers to documents, as opposed to a place where documents are held, refers to the records made or received and maintained by an institution or organization in pursuance-</a:t>
            </a:r>
            <a:r>
              <a:rPr lang="ru-RU" dirty="0"/>
              <a:t>исполнение</a:t>
            </a:r>
            <a:r>
              <a:rPr lang="en-US" dirty="0"/>
              <a:t> of its legal obligations or in the transaction of its business. </a:t>
            </a:r>
          </a:p>
          <a:p>
            <a:endParaRPr lang="ru-RU" dirty="0"/>
          </a:p>
        </p:txBody>
      </p:sp>
    </p:spTree>
    <p:extLst>
      <p:ext uri="{BB962C8B-B14F-4D97-AF65-F5344CB8AC3E}">
        <p14:creationId xmlns:p14="http://schemas.microsoft.com/office/powerpoint/2010/main" val="888490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Manuscripts and archives</a:t>
            </a:r>
            <a:endParaRPr lang="ru-RU" dirty="0"/>
          </a:p>
        </p:txBody>
      </p:sp>
      <p:sp>
        <p:nvSpPr>
          <p:cNvPr id="3" name="Объект 2"/>
          <p:cNvSpPr>
            <a:spLocks noGrp="1"/>
          </p:cNvSpPr>
          <p:nvPr>
            <p:ph idx="1"/>
          </p:nvPr>
        </p:nvSpPr>
        <p:spPr/>
        <p:txBody>
          <a:bodyPr>
            <a:normAutofit fontScale="92500" lnSpcReduction="20000"/>
          </a:bodyPr>
          <a:lstStyle/>
          <a:p>
            <a:r>
              <a:rPr lang="en-US" dirty="0"/>
              <a:t>The term manuscripts, which originally referred to handwritten items, refers now to a body of papers of an individual or a family. Both terms can encompasses a broad array of documents and records of numerous formats and types. Archival records or manuscripts may include business and personal correspondence, diaries and journals, legal and financial documents, photographs, maps, architectural drawings, objects, oral histories, computer tape, video and audio cassettes. </a:t>
            </a:r>
            <a:endParaRPr lang="ru-RU" dirty="0"/>
          </a:p>
        </p:txBody>
      </p:sp>
    </p:spTree>
    <p:extLst>
      <p:ext uri="{BB962C8B-B14F-4D97-AF65-F5344CB8AC3E}">
        <p14:creationId xmlns:p14="http://schemas.microsoft.com/office/powerpoint/2010/main" val="40638431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7446</TotalTime>
  <Words>2710</Words>
  <Application>Microsoft Office PowerPoint</Application>
  <PresentationFormat>Экран (4:3)</PresentationFormat>
  <Paragraphs>166</Paragraphs>
  <Slides>40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40</vt:i4>
      </vt:variant>
    </vt:vector>
  </HeadingPairs>
  <TitlesOfParts>
    <vt:vector size="44" baseType="lpstr">
      <vt:lpstr>Arial</vt:lpstr>
      <vt:lpstr>Calibri</vt:lpstr>
      <vt:lpstr>Times New Roman</vt:lpstr>
      <vt:lpstr>Тема Office</vt:lpstr>
      <vt:lpstr>Lecture 5</vt:lpstr>
      <vt:lpstr>Plan</vt:lpstr>
      <vt:lpstr>What are Primary Sources?  </vt:lpstr>
      <vt:lpstr>A government’s documents </vt:lpstr>
      <vt:lpstr>“government documents”</vt:lpstr>
      <vt:lpstr>Manuscript and archival materials </vt:lpstr>
      <vt:lpstr>Manuscript and archival materials </vt:lpstr>
      <vt:lpstr>Manuscripts and archives</vt:lpstr>
      <vt:lpstr>Manuscripts and archives</vt:lpstr>
      <vt:lpstr>Primary sources in different research fields</vt:lpstr>
      <vt:lpstr>What is a secondary source? </vt:lpstr>
      <vt:lpstr>Primary and secondary source examples </vt:lpstr>
      <vt:lpstr>How to tell if a source is primary or secondary </vt:lpstr>
      <vt:lpstr>Primary Sources are </vt:lpstr>
      <vt:lpstr>Thus, What are primary sources? </vt:lpstr>
      <vt:lpstr>Презентация PowerPoint</vt:lpstr>
      <vt:lpstr>In order to analyze a primary source </vt:lpstr>
      <vt:lpstr>Look at the physical nature of your source</vt:lpstr>
      <vt:lpstr>Think about the purpose of the source</vt:lpstr>
      <vt:lpstr>Презентация PowerPoint</vt:lpstr>
      <vt:lpstr>the author? </vt:lpstr>
      <vt:lpstr>audience?</vt:lpstr>
      <vt:lpstr>Презентация PowerPoint</vt:lpstr>
      <vt:lpstr>Now you can evaluate the source as historical evidence. </vt:lpstr>
      <vt:lpstr>Now you can evaluate the source as historical evidence. </vt:lpstr>
      <vt:lpstr>Now you can evaluate the source as historical evidence. </vt:lpstr>
      <vt:lpstr>how to analyze a primary source</vt:lpstr>
      <vt:lpstr>Understand the "Bias Rule." </vt:lpstr>
      <vt:lpstr>Understand the "Time and Place rule." </vt:lpstr>
      <vt:lpstr>Identify the type of source. </vt:lpstr>
      <vt:lpstr>Identify who the author is. </vt:lpstr>
      <vt:lpstr>identify the audience for which the source was intended. </vt:lpstr>
      <vt:lpstr>Find the source's intended message</vt:lpstr>
      <vt:lpstr>Determine why the source was created. </vt:lpstr>
      <vt:lpstr>Ask if this is a credible source.</vt:lpstr>
      <vt:lpstr>Презентация PowerPoint</vt:lpstr>
      <vt:lpstr>Презентация PowerPoint</vt:lpstr>
      <vt:lpstr>Примеры источников</vt:lpstr>
      <vt:lpstr>Источник для анализа</vt:lpstr>
      <vt:lpstr>Тост И.В. Сталина за "здоровье русского народа"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10</dc:title>
  <dc:creator>Zhanat</dc:creator>
  <cp:lastModifiedBy>Zhanna HP</cp:lastModifiedBy>
  <cp:revision>29</cp:revision>
  <dcterms:created xsi:type="dcterms:W3CDTF">2013-10-21T16:40:56Z</dcterms:created>
  <dcterms:modified xsi:type="dcterms:W3CDTF">2024-09-19T13:33:14Z</dcterms:modified>
</cp:coreProperties>
</file>